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60" r:id="rId3"/>
    <p:sldId id="259" r:id="rId4"/>
    <p:sldId id="281" r:id="rId5"/>
    <p:sldId id="282" r:id="rId6"/>
    <p:sldId id="283" r:id="rId7"/>
    <p:sldId id="284" r:id="rId8"/>
    <p:sldId id="280" r:id="rId9"/>
    <p:sldId id="288" r:id="rId10"/>
    <p:sldId id="275" r:id="rId11"/>
    <p:sldId id="285" r:id="rId12"/>
    <p:sldId id="278" r:id="rId13"/>
    <p:sldId id="28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7" autoAdjust="0"/>
    <p:restoredTop sz="94646" autoAdjust="0"/>
  </p:normalViewPr>
  <p:slideViewPr>
    <p:cSldViewPr>
      <p:cViewPr varScale="1">
        <p:scale>
          <a:sx n="87" d="100"/>
          <a:sy n="87" d="100"/>
        </p:scale>
        <p:origin x="-944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D69FFE-3A88-8843-8B7B-75842E644ABF}" type="datetimeFigureOut">
              <a:rPr lang="en-US" smtClean="0"/>
              <a:t>10/21/15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12B9B3-49CD-3F42-AEEC-73C2EFA5AD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435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Wingdings" charset="2"/>
              <a:cs typeface="Wingdings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12B9B3-49CD-3F42-AEEC-73C2EFA5ADC2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7237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DF27A-CBC0-4CD0-9CD3-7A19D0C81F6A}" type="datetimeFigureOut">
              <a:rPr lang="en-US" smtClean="0"/>
              <a:pPr/>
              <a:t>10/21/15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30BBC-2E94-4427-8323-43523EC70B7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DF27A-CBC0-4CD0-9CD3-7A19D0C81F6A}" type="datetimeFigureOut">
              <a:rPr lang="en-US" smtClean="0"/>
              <a:pPr/>
              <a:t>10/21/15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30BBC-2E94-4427-8323-43523EC70B7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DF27A-CBC0-4CD0-9CD3-7A19D0C81F6A}" type="datetimeFigureOut">
              <a:rPr lang="en-US" smtClean="0"/>
              <a:pPr/>
              <a:t>10/21/15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30BBC-2E94-4427-8323-43523EC70B7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DF27A-CBC0-4CD0-9CD3-7A19D0C81F6A}" type="datetimeFigureOut">
              <a:rPr lang="en-US" smtClean="0"/>
              <a:pPr/>
              <a:t>10/21/15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30BBC-2E94-4427-8323-43523EC70B7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DF27A-CBC0-4CD0-9CD3-7A19D0C81F6A}" type="datetimeFigureOut">
              <a:rPr lang="en-US" smtClean="0"/>
              <a:pPr/>
              <a:t>10/21/15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30BBC-2E94-4427-8323-43523EC70B7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DF27A-CBC0-4CD0-9CD3-7A19D0C81F6A}" type="datetimeFigureOut">
              <a:rPr lang="en-US" smtClean="0"/>
              <a:pPr/>
              <a:t>10/21/15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30BBC-2E94-4427-8323-43523EC70B7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DF27A-CBC0-4CD0-9CD3-7A19D0C81F6A}" type="datetimeFigureOut">
              <a:rPr lang="en-US" smtClean="0"/>
              <a:pPr/>
              <a:t>10/21/15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30BBC-2E94-4427-8323-43523EC70B7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DF27A-CBC0-4CD0-9CD3-7A19D0C81F6A}" type="datetimeFigureOut">
              <a:rPr lang="en-US" smtClean="0"/>
              <a:pPr/>
              <a:t>10/21/15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30BBC-2E94-4427-8323-43523EC70B7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DF27A-CBC0-4CD0-9CD3-7A19D0C81F6A}" type="datetimeFigureOut">
              <a:rPr lang="en-US" smtClean="0"/>
              <a:pPr/>
              <a:t>10/21/15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30BBC-2E94-4427-8323-43523EC70B7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DF27A-CBC0-4CD0-9CD3-7A19D0C81F6A}" type="datetimeFigureOut">
              <a:rPr lang="en-US" smtClean="0"/>
              <a:pPr/>
              <a:t>10/21/15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30BBC-2E94-4427-8323-43523EC70B7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DF27A-CBC0-4CD0-9CD3-7A19D0C81F6A}" type="datetimeFigureOut">
              <a:rPr lang="en-US" smtClean="0"/>
              <a:pPr/>
              <a:t>10/21/15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30BBC-2E94-4427-8323-43523EC70B7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3DF27A-CBC0-4CD0-9CD3-7A19D0C81F6A}" type="datetimeFigureOut">
              <a:rPr lang="en-US" smtClean="0"/>
              <a:pPr/>
              <a:t>10/21/15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30BBC-2E94-4427-8323-43523EC70B7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image" Target="../media/image7.jpeg"/><Relationship Id="rId5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hoenix-rising-transitions.org" TargetMode="External"/><Relationship Id="rId4" Type="http://schemas.openxmlformats.org/officeDocument/2006/relationships/hyperlink" Target="mailto:harryrobertolsen@frontier.com" TargetMode="External"/><Relationship Id="rId5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regon.gov/doc/RESRCH/docs/community_profile_201504.pdf" TargetMode="External"/><Relationship Id="rId4" Type="http://schemas.openxmlformats.org/officeDocument/2006/relationships/hyperlink" Target="http://www.oregon.gov/doc/GECO/docs/pdf/IB-53-Quick%20Facts.pdf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oregon.gov/doc/RESRCH/docs/inmate_profile_201507.pdf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5029200"/>
            <a:ext cx="7620000" cy="566738"/>
          </a:xfrm>
        </p:spPr>
        <p:txBody>
          <a:bodyPr>
            <a:noAutofit/>
          </a:bodyPr>
          <a:lstStyle/>
          <a:p>
            <a:pPr algn="ctr"/>
            <a:r>
              <a:rPr lang="en-US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The Missing Link </a:t>
            </a:r>
            <a:r>
              <a:rPr lang="en-US" i="1" dirty="0"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  <a:r>
              <a:rPr lang="en-US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n Prison-to-Community Transition</a:t>
            </a:r>
            <a:endParaRPr lang="en-US" i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7" name="Picture Placeholder 6" descr="phoenixshirt #1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tretch>
            <a:fillRect/>
          </a:stretch>
        </p:blipFill>
        <p:spPr>
          <a:xfrm>
            <a:off x="2743200" y="990600"/>
            <a:ext cx="3694112" cy="3694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Do you work with ex-cons? </a:t>
            </a:r>
            <a:br>
              <a:rPr lang="en-US" sz="400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</a:br>
            <a:r>
              <a:rPr lang="en-US" sz="400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Probably</a:t>
            </a:r>
            <a:r>
              <a:rPr lang="en-US" sz="4000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9600" y="2057400"/>
            <a:ext cx="7924800" cy="600164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200" dirty="0" smtClean="0"/>
              <a:t>1 in 100 Americans is in prison</a:t>
            </a:r>
          </a:p>
          <a:p>
            <a:pPr marL="342900" indent="-342900">
              <a:buFont typeface="Arial"/>
              <a:buChar char="•"/>
            </a:pPr>
            <a:endParaRPr lang="en-US" sz="2200" dirty="0" smtClean="0"/>
          </a:p>
          <a:p>
            <a:pPr marL="342900" indent="-342900">
              <a:buFont typeface="Arial"/>
              <a:buChar char="•"/>
            </a:pPr>
            <a:r>
              <a:rPr lang="en-US" sz="2200" dirty="0" smtClean="0"/>
              <a:t>14,706 </a:t>
            </a:r>
            <a:r>
              <a:rPr lang="en-US" sz="2200" dirty="0"/>
              <a:t>people are locked up in 14 state prisons in Oregon (July 2015</a:t>
            </a:r>
            <a:r>
              <a:rPr lang="en-US" sz="2200" dirty="0" smtClean="0"/>
              <a:t>)</a:t>
            </a:r>
          </a:p>
          <a:p>
            <a:pPr marL="342900" indent="-342900">
              <a:buFont typeface="Arial"/>
              <a:buChar char="•"/>
            </a:pPr>
            <a:endParaRPr lang="en-US" sz="2200" dirty="0"/>
          </a:p>
          <a:p>
            <a:pPr marL="342900" indent="-342900">
              <a:buFont typeface="Arial"/>
              <a:buChar char="•"/>
            </a:pPr>
            <a:r>
              <a:rPr lang="en-US" sz="2200" dirty="0" smtClean="0"/>
              <a:t>95% of all prisoners will eventually be released</a:t>
            </a:r>
          </a:p>
          <a:p>
            <a:pPr marL="342900" indent="-342900">
              <a:buFont typeface="Arial"/>
              <a:buChar char="•"/>
            </a:pPr>
            <a:endParaRPr lang="en-US" sz="2200" dirty="0" smtClean="0"/>
          </a:p>
          <a:p>
            <a:pPr marL="342900" indent="-342900">
              <a:buFont typeface="Arial"/>
              <a:buChar char="•"/>
            </a:pPr>
            <a:r>
              <a:rPr lang="en-US" sz="2200" dirty="0"/>
              <a:t>1 in 33 Americans is on supervision</a:t>
            </a:r>
          </a:p>
          <a:p>
            <a:pPr marL="342900" indent="-342900">
              <a:buFont typeface="Arial"/>
              <a:buChar char="•"/>
            </a:pPr>
            <a:endParaRPr lang="en-US" sz="2200" dirty="0"/>
          </a:p>
          <a:p>
            <a:pPr marL="342900" indent="-342900">
              <a:buFont typeface="Arial"/>
              <a:buChar char="•"/>
            </a:pPr>
            <a:r>
              <a:rPr lang="en-US" sz="2200" dirty="0" smtClean="0"/>
              <a:t>32,621 people in Oregon are on some form of community supervision (</a:t>
            </a:r>
            <a:r>
              <a:rPr lang="en-US" sz="2200" dirty="0"/>
              <a:t>April 2015</a:t>
            </a:r>
            <a:r>
              <a:rPr lang="en-US" sz="2200" dirty="0" smtClean="0"/>
              <a:t>)</a:t>
            </a:r>
          </a:p>
          <a:p>
            <a:endParaRPr lang="en-US" sz="2200" dirty="0" smtClean="0"/>
          </a:p>
          <a:p>
            <a:pPr algn="ctr"/>
            <a:endParaRPr lang="en-US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Bold" pitchFamily="34" charset="0"/>
            </a:endParaRPr>
          </a:p>
          <a:p>
            <a:pPr algn="ctr"/>
            <a:endParaRPr lang="en-US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Bold" pitchFamily="34" charset="0"/>
            </a:endParaRPr>
          </a:p>
          <a:p>
            <a:pPr algn="ctr"/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Bold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What You Can Do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3352800" cy="47244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Get to know ex-cons </a:t>
            </a:r>
          </a:p>
          <a:p>
            <a:r>
              <a:rPr lang="en-US" dirty="0" smtClean="0"/>
              <a:t>Support policy changes in schools, where you work and in the legislature</a:t>
            </a:r>
          </a:p>
          <a:p>
            <a:r>
              <a:rPr lang="en-US" dirty="0" smtClean="0"/>
              <a:t>Host a cultural awareness training where you work</a:t>
            </a:r>
          </a:p>
          <a:p>
            <a:r>
              <a:rPr lang="en-US" dirty="0" smtClean="0"/>
              <a:t>Support mentoring</a:t>
            </a:r>
          </a:p>
          <a:p>
            <a:r>
              <a:rPr lang="en-US" dirty="0" smtClean="0"/>
              <a:t>Serve as a trainer</a:t>
            </a:r>
            <a:endParaRPr lang="en-US" dirty="0"/>
          </a:p>
        </p:txBody>
      </p:sp>
      <p:pic>
        <p:nvPicPr>
          <p:cNvPr id="7" name="Picture 6" descr="LIPLs - Harry.Griff.Kristin.Billy.Aaron.Wade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3" r="25772"/>
          <a:stretch/>
        </p:blipFill>
        <p:spPr>
          <a:xfrm>
            <a:off x="4191000" y="1295400"/>
            <a:ext cx="2511778" cy="2133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DJ &amp; Kulongoski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2743200"/>
            <a:ext cx="2514600" cy="1885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 descr="Group - cropped - 2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70" b="5027"/>
          <a:stretch/>
        </p:blipFill>
        <p:spPr>
          <a:xfrm>
            <a:off x="3733800" y="3429000"/>
            <a:ext cx="2514600" cy="20178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PHOENIX at OHSU - cropped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9242" y="4572000"/>
            <a:ext cx="3017183" cy="20374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609900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838200" y="5410200"/>
            <a:ext cx="7620000" cy="5667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2000" dirty="0"/>
              <a:t>P.O. Box 723  |  Gresham  |  OR  |  97030</a:t>
            </a:r>
          </a:p>
          <a:p>
            <a:pPr algn="ctr"/>
            <a:r>
              <a:rPr lang="en-US" sz="2000" dirty="0">
                <a:hlinkClick r:id="rId3"/>
              </a:rPr>
              <a:t>www.phoenix-rising-</a:t>
            </a:r>
            <a:r>
              <a:rPr lang="en-US" sz="2000" dirty="0" smtClean="0">
                <a:hlinkClick r:id="rId3"/>
              </a:rPr>
              <a:t>transitions.org</a:t>
            </a:r>
            <a:endParaRPr lang="en-US" sz="2000" dirty="0" smtClean="0"/>
          </a:p>
          <a:p>
            <a:pPr algn="ctr"/>
            <a:r>
              <a:rPr lang="en-US" sz="2000" dirty="0" smtClean="0"/>
              <a:t>Contact Harry Olsen</a:t>
            </a:r>
          </a:p>
          <a:p>
            <a:pPr algn="ctr"/>
            <a:r>
              <a:rPr lang="en-US" sz="2000" dirty="0" smtClean="0">
                <a:hlinkClick r:id="rId4"/>
              </a:rPr>
              <a:t>harryrobertolsen@frontier.com</a:t>
            </a:r>
            <a:endParaRPr lang="en-US" sz="2000" dirty="0" smtClean="0"/>
          </a:p>
          <a:p>
            <a:pPr algn="ctr"/>
            <a:r>
              <a:rPr lang="en-US" sz="2000" dirty="0"/>
              <a:t>(503) 866-1554</a:t>
            </a:r>
          </a:p>
          <a:p>
            <a:pPr algn="ctr"/>
            <a:endParaRPr lang="en-US" sz="2000" dirty="0"/>
          </a:p>
        </p:txBody>
      </p:sp>
      <p:pic>
        <p:nvPicPr>
          <p:cNvPr id="5" name="Picture Placeholder 6" descr="phoenixshirt #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19400" y="762000"/>
            <a:ext cx="3694112" cy="3694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Bibliography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763000" cy="5410200"/>
          </a:xfrm>
        </p:spPr>
        <p:txBody>
          <a:bodyPr>
            <a:normAutofit fontScale="32500" lnSpcReduction="20000"/>
          </a:bodyPr>
          <a:lstStyle/>
          <a:p>
            <a:r>
              <a:rPr lang="en-US" dirty="0"/>
              <a:t>14,706 people in Oregon prisons (Oregon Department of Corrections</a:t>
            </a:r>
            <a:r>
              <a:rPr lang="en-US" dirty="0" smtClean="0"/>
              <a:t>).</a:t>
            </a:r>
            <a:r>
              <a:rPr lang="en-US" u="sng" dirty="0" smtClean="0">
                <a:hlinkClick r:id="rId2"/>
              </a:rPr>
              <a:t>http</a:t>
            </a:r>
            <a:r>
              <a:rPr lang="en-US" u="sng" dirty="0">
                <a:hlinkClick r:id="rId2"/>
              </a:rPr>
              <a:t>://</a:t>
            </a:r>
            <a:r>
              <a:rPr lang="en-US" u="sng" dirty="0" smtClean="0">
                <a:hlinkClick r:id="rId2"/>
              </a:rPr>
              <a:t>www.oregon.gov/doc/RESRCH/docs/inmate_profile_201507.pdf</a:t>
            </a:r>
            <a:r>
              <a:rPr lang="en-US" dirty="0"/>
              <a:t> </a:t>
            </a:r>
          </a:p>
          <a:p>
            <a:r>
              <a:rPr lang="en-US" dirty="0"/>
              <a:t>1 in 33 Americans is on supervision: Pew Center on the States Report </a:t>
            </a:r>
            <a:r>
              <a:rPr lang="en-US" i="1" dirty="0"/>
              <a:t>One in 31: The Long Reach of American Corrections</a:t>
            </a:r>
            <a:r>
              <a:rPr lang="en-US" dirty="0"/>
              <a:t>, p. 7, March 2009.</a:t>
            </a:r>
          </a:p>
          <a:p>
            <a:r>
              <a:rPr lang="en-US" dirty="0" smtClean="0"/>
              <a:t>32,621 </a:t>
            </a:r>
            <a:r>
              <a:rPr lang="en-US" dirty="0"/>
              <a:t>people on supervision in the community in Oregon (Oregon Department of Corrections</a:t>
            </a:r>
            <a:r>
              <a:rPr lang="en-US" dirty="0" smtClean="0"/>
              <a:t>). </a:t>
            </a:r>
            <a:r>
              <a:rPr lang="en-US" u="sng" dirty="0" smtClean="0">
                <a:hlinkClick r:id="rId3"/>
              </a:rPr>
              <a:t>http</a:t>
            </a:r>
            <a:r>
              <a:rPr lang="en-US" u="sng" dirty="0">
                <a:hlinkClick r:id="rId3"/>
              </a:rPr>
              <a:t>://</a:t>
            </a:r>
            <a:r>
              <a:rPr lang="en-US" u="sng" dirty="0" smtClean="0">
                <a:hlinkClick r:id="rId3"/>
              </a:rPr>
              <a:t>www.oregon.gov/doc/RESRCH/docs/community_profile_201504.pdf</a:t>
            </a:r>
            <a:r>
              <a:rPr lang="en-US" dirty="0"/>
              <a:t> </a:t>
            </a:r>
          </a:p>
          <a:p>
            <a:r>
              <a:rPr lang="en-US" dirty="0"/>
              <a:t>Oregon DOC Quick Facts: </a:t>
            </a:r>
            <a:r>
              <a:rPr lang="en-US" u="sng" dirty="0">
                <a:hlinkClick r:id="rId4"/>
              </a:rPr>
              <a:t>http://</a:t>
            </a:r>
            <a:r>
              <a:rPr lang="en-US" u="sng" dirty="0" smtClean="0">
                <a:hlinkClick r:id="rId4"/>
              </a:rPr>
              <a:t>www.oregon.gov/doc/GECO/docs/pdf/IB-53-Quick%20Facts.pdf</a:t>
            </a:r>
            <a:endParaRPr lang="en-US" dirty="0" smtClean="0"/>
          </a:p>
          <a:p>
            <a:r>
              <a:rPr lang="en-US" dirty="0" smtClean="0"/>
              <a:t>Binswanger</a:t>
            </a:r>
            <a:r>
              <a:rPr lang="en-US" dirty="0"/>
              <a:t>, I. A., Stern, M. F., </a:t>
            </a:r>
            <a:r>
              <a:rPr lang="en-US" dirty="0" err="1"/>
              <a:t>Deyo</a:t>
            </a:r>
            <a:r>
              <a:rPr lang="en-US" dirty="0"/>
              <a:t>, R. A., </a:t>
            </a:r>
            <a:r>
              <a:rPr lang="en-US" dirty="0" err="1"/>
              <a:t>Heagerty</a:t>
            </a:r>
            <a:r>
              <a:rPr lang="en-US" dirty="0"/>
              <a:t>, P. J., Cheadle, A., Elmore, J. G</a:t>
            </a:r>
            <a:r>
              <a:rPr lang="en-US" dirty="0" smtClean="0"/>
              <a:t>.,&amp; </a:t>
            </a:r>
            <a:r>
              <a:rPr lang="en-US" dirty="0" err="1"/>
              <a:t>Koepsell</a:t>
            </a:r>
            <a:r>
              <a:rPr lang="en-US" dirty="0"/>
              <a:t>, T. D. (2007). Release from prison—a </a:t>
            </a:r>
            <a:r>
              <a:rPr lang="en-US" dirty="0" smtClean="0"/>
              <a:t>high risk </a:t>
            </a:r>
            <a:r>
              <a:rPr lang="en-US" dirty="0"/>
              <a:t>of death for </a:t>
            </a:r>
            <a:r>
              <a:rPr lang="en-US" dirty="0" smtClean="0"/>
              <a:t>	</a:t>
            </a:r>
            <a:r>
              <a:rPr lang="en-US" dirty="0" smtClean="0"/>
              <a:t>former</a:t>
            </a:r>
            <a:r>
              <a:rPr lang="en-US" dirty="0"/>
              <a:t> </a:t>
            </a:r>
            <a:r>
              <a:rPr lang="en-US" dirty="0" smtClean="0"/>
              <a:t>inmates</a:t>
            </a:r>
            <a:r>
              <a:rPr lang="en-US" dirty="0"/>
              <a:t>. </a:t>
            </a:r>
            <a:r>
              <a:rPr lang="en-US" i="1" dirty="0"/>
              <a:t>New England Journal of Medicine</a:t>
            </a:r>
            <a:r>
              <a:rPr lang="en-US" dirty="0"/>
              <a:t>, </a:t>
            </a:r>
            <a:r>
              <a:rPr lang="en-US" i="1" dirty="0"/>
              <a:t>356</a:t>
            </a:r>
            <a:r>
              <a:rPr lang="en-US" dirty="0"/>
              <a:t>(2), 157-165.</a:t>
            </a:r>
          </a:p>
          <a:p>
            <a:r>
              <a:rPr lang="en-US" dirty="0"/>
              <a:t>Cuellar, A. E., &amp; Cheema, J. (2012). As roughly 700,000 prisoners are released </a:t>
            </a:r>
            <a:r>
              <a:rPr lang="en-US" dirty="0" smtClean="0"/>
              <a:t>annually, about </a:t>
            </a:r>
            <a:r>
              <a:rPr lang="en-US" dirty="0"/>
              <a:t>half will gain health coverage and care under federal laws. </a:t>
            </a:r>
            <a:r>
              <a:rPr lang="en-US" i="1" dirty="0"/>
              <a:t>Health </a:t>
            </a:r>
            <a:r>
              <a:rPr lang="en-US" i="1" dirty="0" smtClean="0"/>
              <a:t>	Affairs</a:t>
            </a:r>
            <a:r>
              <a:rPr lang="en-US" dirty="0" smtClean="0"/>
              <a:t>, </a:t>
            </a:r>
            <a:r>
              <a:rPr lang="en-US" i="1" dirty="0" smtClean="0"/>
              <a:t>31</a:t>
            </a:r>
            <a:r>
              <a:rPr lang="en-US" dirty="0" smtClean="0"/>
              <a:t>(5</a:t>
            </a:r>
            <a:r>
              <a:rPr lang="en-US" dirty="0"/>
              <a:t>), 931-938. </a:t>
            </a:r>
            <a:r>
              <a:rPr lang="en-US" dirty="0" err="1"/>
              <a:t>doi</a:t>
            </a:r>
            <a:r>
              <a:rPr lang="en-US" dirty="0"/>
              <a:t>: 10.1377/hlthaff.2011.0501</a:t>
            </a:r>
          </a:p>
          <a:p>
            <a:r>
              <a:rPr lang="en-US" dirty="0"/>
              <a:t>Fu, J. J., </a:t>
            </a:r>
            <a:r>
              <a:rPr lang="en-US" dirty="0" err="1"/>
              <a:t>Herme</a:t>
            </a:r>
            <a:r>
              <a:rPr lang="en-US" dirty="0"/>
              <a:t>, M., Wickersham, J. A., </a:t>
            </a:r>
            <a:r>
              <a:rPr lang="en-US" dirty="0" err="1"/>
              <a:t>Zelenev</a:t>
            </a:r>
            <a:r>
              <a:rPr lang="en-US" dirty="0"/>
              <a:t>, A., </a:t>
            </a:r>
            <a:r>
              <a:rPr lang="en-US" dirty="0" err="1"/>
              <a:t>Althoff</a:t>
            </a:r>
            <a:r>
              <a:rPr lang="en-US" dirty="0"/>
              <a:t>, A., </a:t>
            </a:r>
            <a:r>
              <a:rPr lang="en-US" dirty="0" err="1"/>
              <a:t>Zaller</a:t>
            </a:r>
            <a:r>
              <a:rPr lang="en-US" dirty="0"/>
              <a:t>, N. D., ... </a:t>
            </a:r>
            <a:r>
              <a:rPr lang="en-US" dirty="0" smtClean="0"/>
              <a:t>&amp;Altice</a:t>
            </a:r>
            <a:r>
              <a:rPr lang="en-US" dirty="0"/>
              <a:t>, F. L. (2013</a:t>
            </a:r>
            <a:r>
              <a:rPr lang="en-US" dirty="0" smtClean="0"/>
              <a:t>).Understanding </a:t>
            </a:r>
            <a:r>
              <a:rPr lang="en-US" dirty="0"/>
              <a:t>the revolving door: individual </a:t>
            </a:r>
            <a:r>
              <a:rPr lang="en-US" dirty="0" smtClean="0"/>
              <a:t>and 	structural-level </a:t>
            </a:r>
            <a:r>
              <a:rPr lang="en-US" dirty="0"/>
              <a:t>predictors of recidivism among individuals with HIV leaving </a:t>
            </a:r>
            <a:r>
              <a:rPr lang="en-US" dirty="0" smtClean="0"/>
              <a:t>jail. </a:t>
            </a:r>
            <a:r>
              <a:rPr lang="en-US" i="1" dirty="0" smtClean="0"/>
              <a:t>AIDS </a:t>
            </a:r>
            <a:r>
              <a:rPr lang="en-US" i="1" dirty="0"/>
              <a:t>and Behavior</a:t>
            </a:r>
            <a:r>
              <a:rPr lang="en-US" dirty="0"/>
              <a:t>, </a:t>
            </a:r>
            <a:r>
              <a:rPr lang="en-US" i="1" dirty="0"/>
              <a:t>17</a:t>
            </a:r>
            <a:r>
              <a:rPr lang="en-US" dirty="0"/>
              <a:t>(2), 145-155. </a:t>
            </a:r>
            <a:r>
              <a:rPr lang="en-US" dirty="0" err="1"/>
              <a:t>doi</a:t>
            </a:r>
            <a:r>
              <a:rPr lang="en-US" dirty="0"/>
              <a:t>: 10.1007/s10461-013-0590-1</a:t>
            </a:r>
          </a:p>
          <a:p>
            <a:r>
              <a:rPr lang="en-US" dirty="0"/>
              <a:t>Herbert, K., </a:t>
            </a:r>
            <a:r>
              <a:rPr lang="en-US" dirty="0" err="1"/>
              <a:t>Plugge</a:t>
            </a:r>
            <a:r>
              <a:rPr lang="en-US" dirty="0"/>
              <a:t>, E., Foster, C., &amp; Doll, H. (2012). Prevalence of risk factors for </a:t>
            </a:r>
            <a:r>
              <a:rPr lang="en-US" dirty="0" err="1" smtClean="0"/>
              <a:t>noncommunicable</a:t>
            </a:r>
            <a:r>
              <a:rPr lang="en-US" dirty="0" smtClean="0"/>
              <a:t> </a:t>
            </a:r>
            <a:r>
              <a:rPr lang="en-US" dirty="0"/>
              <a:t>diseases in prison populations worldwide: a </a:t>
            </a:r>
            <a:r>
              <a:rPr lang="en-US" dirty="0" smtClean="0"/>
              <a:t>	systematic review. </a:t>
            </a:r>
            <a:r>
              <a:rPr lang="en-US" i="1" dirty="0" smtClean="0"/>
              <a:t>The </a:t>
            </a:r>
            <a:r>
              <a:rPr lang="en-US" i="1" dirty="0"/>
              <a:t>Lancet</a:t>
            </a:r>
            <a:r>
              <a:rPr lang="en-US" dirty="0"/>
              <a:t>, </a:t>
            </a:r>
            <a:r>
              <a:rPr lang="en-US" i="1" dirty="0"/>
              <a:t>379</a:t>
            </a:r>
            <a:r>
              <a:rPr lang="en-US" dirty="0"/>
              <a:t>(9830), 1975-1982. </a:t>
            </a:r>
            <a:r>
              <a:rPr lang="en-US" dirty="0" err="1"/>
              <a:t>doi</a:t>
            </a:r>
            <a:r>
              <a:rPr lang="en-US" dirty="0"/>
              <a:t>: 10.1016/S0140- 6736(12)60319-5</a:t>
            </a:r>
          </a:p>
          <a:p>
            <a:r>
              <a:rPr lang="en-US" dirty="0" err="1"/>
              <a:t>Macalino</a:t>
            </a:r>
            <a:r>
              <a:rPr lang="en-US" dirty="0"/>
              <a:t>, G. E., </a:t>
            </a:r>
            <a:r>
              <a:rPr lang="en-US" dirty="0" err="1"/>
              <a:t>Hou</a:t>
            </a:r>
            <a:r>
              <a:rPr lang="en-US" dirty="0"/>
              <a:t>, J. C., Kumar, M. S., Taylor, L. E., </a:t>
            </a:r>
            <a:r>
              <a:rPr lang="en-US" dirty="0" err="1"/>
              <a:t>Sumantera</a:t>
            </a:r>
            <a:r>
              <a:rPr lang="en-US" dirty="0"/>
              <a:t>, I. G., &amp; Rich, J. D</a:t>
            </a:r>
            <a:r>
              <a:rPr lang="en-US" dirty="0" smtClean="0"/>
              <a:t>. (</a:t>
            </a:r>
            <a:r>
              <a:rPr lang="en-US" dirty="0"/>
              <a:t>2004). Hepatitis C infection and incarcerated populations. </a:t>
            </a:r>
            <a:r>
              <a:rPr lang="en-US" dirty="0" smtClean="0"/>
              <a:t>	</a:t>
            </a:r>
            <a:r>
              <a:rPr lang="en-US" i="1" dirty="0" smtClean="0"/>
              <a:t>International Journal of </a:t>
            </a:r>
            <a:r>
              <a:rPr lang="en-US" i="1" dirty="0"/>
              <a:t>Drug Policy</a:t>
            </a:r>
            <a:r>
              <a:rPr lang="en-US" dirty="0"/>
              <a:t>, </a:t>
            </a:r>
            <a:r>
              <a:rPr lang="en-US" i="1" dirty="0"/>
              <a:t>15</a:t>
            </a:r>
            <a:r>
              <a:rPr lang="en-US" dirty="0"/>
              <a:t>(2), 103-114. </a:t>
            </a:r>
            <a:r>
              <a:rPr lang="en-US" dirty="0" err="1"/>
              <a:t>doi</a:t>
            </a:r>
            <a:r>
              <a:rPr lang="en-US" dirty="0"/>
              <a:t>: 10.1016/j.drugpo.2003.10.006</a:t>
            </a:r>
          </a:p>
          <a:p>
            <a:r>
              <a:rPr lang="en-US" dirty="0"/>
              <a:t>Wang, E. A., Wang, Y., &amp; </a:t>
            </a:r>
            <a:r>
              <a:rPr lang="en-US" dirty="0" err="1"/>
              <a:t>Krumholz</a:t>
            </a:r>
            <a:r>
              <a:rPr lang="en-US" dirty="0"/>
              <a:t>, H. M. (2013). A high risk of </a:t>
            </a:r>
            <a:r>
              <a:rPr lang="en-US" dirty="0" smtClean="0"/>
              <a:t>hospitalization following </a:t>
            </a:r>
            <a:r>
              <a:rPr lang="en-US" dirty="0"/>
              <a:t>release from correctional facilities in Medicare </a:t>
            </a:r>
            <a:r>
              <a:rPr lang="en-US" dirty="0" smtClean="0"/>
              <a:t>	beneficiaries</a:t>
            </a:r>
            <a:r>
              <a:rPr lang="en-US" dirty="0"/>
              <a:t>: </a:t>
            </a:r>
            <a:r>
              <a:rPr lang="en-US" dirty="0" smtClean="0"/>
              <a:t>a 	retrospective </a:t>
            </a:r>
            <a:r>
              <a:rPr lang="en-US" dirty="0"/>
              <a:t>matched cohort study, 2002 to 2010. </a:t>
            </a:r>
            <a:r>
              <a:rPr lang="en-US" i="1" dirty="0"/>
              <a:t>JAMA internal </a:t>
            </a:r>
            <a:r>
              <a:rPr lang="en-US" i="1" dirty="0" smtClean="0"/>
              <a:t>medicine</a:t>
            </a:r>
            <a:r>
              <a:rPr lang="en-US" dirty="0" smtClean="0"/>
              <a:t>, </a:t>
            </a:r>
            <a:r>
              <a:rPr lang="en-US" i="1" dirty="0" smtClean="0"/>
              <a:t>173</a:t>
            </a:r>
            <a:r>
              <a:rPr lang="en-US" dirty="0" smtClean="0"/>
              <a:t>(17</a:t>
            </a:r>
            <a:r>
              <a:rPr lang="en-US" dirty="0"/>
              <a:t>), 1621-1628. </a:t>
            </a:r>
            <a:r>
              <a:rPr lang="en-US" dirty="0" smtClean="0"/>
              <a:t>doi:10.1001/jamainternmed.2013.9008</a:t>
            </a:r>
            <a:endParaRPr lang="en-US" dirty="0"/>
          </a:p>
          <a:p>
            <a:r>
              <a:rPr lang="en-US" dirty="0" smtClean="0"/>
              <a:t>Alan</a:t>
            </a:r>
            <a:r>
              <a:rPr lang="en-US" dirty="0"/>
              <a:t>, J., </a:t>
            </a:r>
            <a:r>
              <a:rPr lang="en-US" dirty="0" err="1"/>
              <a:t>Burmas</a:t>
            </a:r>
            <a:r>
              <a:rPr lang="en-US" dirty="0"/>
              <a:t>, M., Preen, D., &amp; Pfaff, J. (2011). Inpatient hospital use in the first </a:t>
            </a:r>
            <a:r>
              <a:rPr lang="en-US" dirty="0" smtClean="0"/>
              <a:t>year after </a:t>
            </a:r>
            <a:r>
              <a:rPr lang="en-US" dirty="0"/>
              <a:t>release from prison: a Western Australian </a:t>
            </a:r>
            <a:r>
              <a:rPr lang="en-US" dirty="0" smtClean="0"/>
              <a:t>	population‐based 	record linkage study</a:t>
            </a:r>
            <a:r>
              <a:rPr lang="en-US" dirty="0"/>
              <a:t>. </a:t>
            </a:r>
            <a:r>
              <a:rPr lang="en-US" i="1" dirty="0"/>
              <a:t>Australian and New Zealand journal of public health</a:t>
            </a:r>
            <a:r>
              <a:rPr lang="en-US" dirty="0"/>
              <a:t>, </a:t>
            </a:r>
            <a:r>
              <a:rPr lang="en-US" i="1" dirty="0"/>
              <a:t>35</a:t>
            </a:r>
            <a:r>
              <a:rPr lang="en-US" dirty="0"/>
              <a:t>(3), 264-269. </a:t>
            </a:r>
            <a:r>
              <a:rPr lang="en-US" dirty="0" err="1" smtClean="0"/>
              <a:t>doi</a:t>
            </a:r>
            <a:r>
              <a:rPr lang="en-US" dirty="0" smtClean="0"/>
              <a:t>: 10.1111/j.1753-6405.2011.00704.x</a:t>
            </a:r>
            <a:endParaRPr lang="en-US" dirty="0"/>
          </a:p>
          <a:p>
            <a:r>
              <a:rPr lang="en-US" dirty="0"/>
              <a:t>Binswanger, I. A., Krueger, P. M., &amp; Steiner, J. F. (2009). Prevalence of chronic </a:t>
            </a:r>
            <a:r>
              <a:rPr lang="en-US" dirty="0" smtClean="0"/>
              <a:t>medical conditions </a:t>
            </a:r>
            <a:r>
              <a:rPr lang="en-US" dirty="0"/>
              <a:t>among jail and prison inmates in the United States </a:t>
            </a:r>
            <a:r>
              <a:rPr lang="en-US" dirty="0" smtClean="0"/>
              <a:t>	compared </a:t>
            </a:r>
            <a:r>
              <a:rPr lang="en-US" dirty="0"/>
              <a:t>with </a:t>
            </a:r>
            <a:r>
              <a:rPr lang="en-US" dirty="0" smtClean="0"/>
              <a:t>the general </a:t>
            </a:r>
            <a:r>
              <a:rPr lang="en-US" dirty="0"/>
              <a:t>population. </a:t>
            </a:r>
            <a:r>
              <a:rPr lang="en-US" i="1" dirty="0"/>
              <a:t>Journal of epidemiology and community health</a:t>
            </a:r>
            <a:r>
              <a:rPr lang="en-US" dirty="0"/>
              <a:t>, </a:t>
            </a:r>
            <a:r>
              <a:rPr lang="en-US" dirty="0" smtClean="0"/>
              <a:t>jech-2009. </a:t>
            </a:r>
            <a:r>
              <a:rPr lang="en-US" dirty="0" err="1" smtClean="0"/>
              <a:t>doi</a:t>
            </a:r>
            <a:r>
              <a:rPr lang="en-US" dirty="0"/>
              <a:t>: 10.1136/jech.2009.090662</a:t>
            </a:r>
          </a:p>
          <a:p>
            <a:r>
              <a:rPr lang="en-US" dirty="0"/>
              <a:t>Freudenberg, N., Daniels, J., Crum, M., Perkins, T., &amp; Richie, B. E. (2005). Coming	home from jail: the social and health consequences of community </a:t>
            </a:r>
            <a:r>
              <a:rPr lang="en-US" dirty="0" smtClean="0"/>
              <a:t>	reentry for women</a:t>
            </a:r>
            <a:r>
              <a:rPr lang="en-US" dirty="0"/>
              <a:t>, male adolescents, and their families and communities. </a:t>
            </a:r>
            <a:r>
              <a:rPr lang="en-US" i="1" dirty="0"/>
              <a:t>American </a:t>
            </a:r>
            <a:r>
              <a:rPr lang="en-US" i="1" dirty="0" smtClean="0"/>
              <a:t>Journal of </a:t>
            </a:r>
            <a:r>
              <a:rPr lang="en-US" i="1" dirty="0"/>
              <a:t>Public Health</a:t>
            </a:r>
            <a:r>
              <a:rPr lang="en-US" dirty="0"/>
              <a:t>, </a:t>
            </a:r>
            <a:r>
              <a:rPr lang="en-US" i="1" dirty="0"/>
              <a:t>95</a:t>
            </a:r>
            <a:r>
              <a:rPr lang="en-US" dirty="0"/>
              <a:t>(10), 1725-1736. </a:t>
            </a:r>
            <a:r>
              <a:rPr lang="en-US" dirty="0" smtClean="0"/>
              <a:t>doi</a:t>
            </a:r>
            <a:r>
              <a:rPr lang="en-US" dirty="0" smtClean="0"/>
              <a:t>:10.2105/AJPH.2004.056325</a:t>
            </a:r>
            <a:r>
              <a:rPr lang="en-US" dirty="0"/>
              <a:t>.</a:t>
            </a:r>
          </a:p>
          <a:p>
            <a:r>
              <a:rPr lang="en-US" dirty="0" err="1"/>
              <a:t>Heigel</a:t>
            </a:r>
            <a:r>
              <a:rPr lang="en-US" dirty="0"/>
              <a:t>, C. P., </a:t>
            </a:r>
            <a:r>
              <a:rPr lang="en-US" dirty="0" err="1"/>
              <a:t>Stuewig</a:t>
            </a:r>
            <a:r>
              <a:rPr lang="en-US" dirty="0"/>
              <a:t>, J., &amp; Tangney, J. P. (2010). Self-reported physical health of	inmates: Impact of incarceration and relation to optimism. </a:t>
            </a:r>
            <a:r>
              <a:rPr lang="en-US" i="1" dirty="0"/>
              <a:t>Journal of	Correctional Health Care</a:t>
            </a:r>
            <a:r>
              <a:rPr lang="en-US" dirty="0"/>
              <a:t>, </a:t>
            </a:r>
            <a:r>
              <a:rPr lang="en-US" i="1" dirty="0"/>
              <a:t>16</a:t>
            </a:r>
            <a:r>
              <a:rPr lang="en-US" dirty="0"/>
              <a:t>(2), 106-116. </a:t>
            </a:r>
            <a:r>
              <a:rPr lang="en-US" dirty="0" err="1"/>
              <a:t>doi</a:t>
            </a:r>
            <a:r>
              <a:rPr lang="en-US" dirty="0"/>
              <a:t>: 10.1177/1078345809356523</a:t>
            </a:r>
          </a:p>
          <a:p>
            <a:r>
              <a:rPr lang="en-US" dirty="0" err="1"/>
              <a:t>Kinner</a:t>
            </a:r>
            <a:r>
              <a:rPr lang="en-US" dirty="0"/>
              <a:t>, S. A., &amp; Wang, E. A. (2014). The case for improving the health of </a:t>
            </a:r>
            <a:r>
              <a:rPr lang="en-US" dirty="0" smtClean="0"/>
              <a:t>ex-prisoners. </a:t>
            </a:r>
            <a:r>
              <a:rPr lang="en-US" i="1" dirty="0" smtClean="0"/>
              <a:t>American </a:t>
            </a:r>
            <a:r>
              <a:rPr lang="en-US" i="1" dirty="0"/>
              <a:t>journal of public health</a:t>
            </a:r>
            <a:r>
              <a:rPr lang="en-US" dirty="0"/>
              <a:t>, </a:t>
            </a:r>
            <a:r>
              <a:rPr lang="en-US" i="1" dirty="0"/>
              <a:t>104</a:t>
            </a:r>
            <a:r>
              <a:rPr lang="en-US" dirty="0"/>
              <a:t>(8), 1352-1355. </a:t>
            </a:r>
            <a:r>
              <a:rPr lang="en-US" dirty="0" err="1"/>
              <a:t>doi</a:t>
            </a:r>
            <a:r>
              <a:rPr lang="en-US" dirty="0"/>
              <a:t>:	10.2105/AJPH.2014.301883</a:t>
            </a:r>
          </a:p>
          <a:p>
            <a:r>
              <a:rPr lang="en-US" dirty="0"/>
              <a:t>Small, W., Wood, E., Betteridge, G., </a:t>
            </a:r>
            <a:r>
              <a:rPr lang="en-US" dirty="0" err="1"/>
              <a:t>Montaner</a:t>
            </a:r>
            <a:r>
              <a:rPr lang="en-US" dirty="0"/>
              <a:t>, J., &amp; Kerr, T. (2009). The impact of	incarceration upon adherence to HIV treatment among HIV-positive </a:t>
            </a:r>
            <a:r>
              <a:rPr lang="en-US" dirty="0" smtClean="0"/>
              <a:t>	injection</a:t>
            </a:r>
            <a:r>
              <a:rPr lang="en-US" dirty="0"/>
              <a:t> </a:t>
            </a:r>
            <a:r>
              <a:rPr lang="en-US" dirty="0" smtClean="0"/>
              <a:t>drug </a:t>
            </a:r>
            <a:r>
              <a:rPr lang="en-US" dirty="0"/>
              <a:t>users: a qualitative study. </a:t>
            </a:r>
            <a:r>
              <a:rPr lang="en-US" i="1" dirty="0"/>
              <a:t>AIDS care</a:t>
            </a:r>
            <a:r>
              <a:rPr lang="en-US" dirty="0"/>
              <a:t>, </a:t>
            </a:r>
            <a:r>
              <a:rPr lang="en-US" i="1" dirty="0"/>
              <a:t>21</a:t>
            </a:r>
            <a:r>
              <a:rPr lang="en-US" dirty="0"/>
              <a:t>(6), 708-714. </a:t>
            </a:r>
            <a:r>
              <a:rPr lang="en-US" dirty="0" smtClean="0"/>
              <a:t>doi:10.1080/09540120802511869</a:t>
            </a:r>
            <a:endParaRPr lang="en-US" dirty="0"/>
          </a:p>
          <a:p>
            <a:r>
              <a:rPr lang="en-US" dirty="0" err="1"/>
              <a:t>Wilper</a:t>
            </a:r>
            <a:r>
              <a:rPr lang="en-US" dirty="0"/>
              <a:t>, A. P., </a:t>
            </a:r>
            <a:r>
              <a:rPr lang="en-US" dirty="0" err="1"/>
              <a:t>Woolhandler</a:t>
            </a:r>
            <a:r>
              <a:rPr lang="en-US" dirty="0"/>
              <a:t>, S., Boyd, J. W., </a:t>
            </a:r>
            <a:r>
              <a:rPr lang="en-US" dirty="0" err="1"/>
              <a:t>Lasser</a:t>
            </a:r>
            <a:r>
              <a:rPr lang="en-US" dirty="0"/>
              <a:t>, K. E., McCormick, D., </a:t>
            </a:r>
            <a:r>
              <a:rPr lang="en-US" dirty="0" err="1"/>
              <a:t>Bor</a:t>
            </a:r>
            <a:r>
              <a:rPr lang="en-US" dirty="0"/>
              <a:t>, D. H.,	&amp; </a:t>
            </a:r>
            <a:r>
              <a:rPr lang="en-US" dirty="0" err="1"/>
              <a:t>Himmelstein</a:t>
            </a:r>
            <a:r>
              <a:rPr lang="en-US" dirty="0"/>
              <a:t>, D. U. (2009). The health and health care of US </a:t>
            </a:r>
            <a:r>
              <a:rPr lang="en-US" dirty="0" smtClean="0"/>
              <a:t>	prisoners</a:t>
            </a:r>
            <a:r>
              <a:rPr lang="en-US" dirty="0"/>
              <a:t>: </a:t>
            </a:r>
            <a:r>
              <a:rPr lang="en-US" dirty="0" smtClean="0"/>
              <a:t>results of </a:t>
            </a:r>
            <a:r>
              <a:rPr lang="en-US" dirty="0"/>
              <a:t>a nationwide survey. </a:t>
            </a:r>
            <a:r>
              <a:rPr lang="en-US" i="1" dirty="0"/>
              <a:t>American journal of public health</a:t>
            </a:r>
            <a:r>
              <a:rPr lang="en-US" dirty="0"/>
              <a:t>, </a:t>
            </a:r>
            <a:r>
              <a:rPr lang="en-US" i="1" dirty="0"/>
              <a:t>99</a:t>
            </a:r>
            <a:r>
              <a:rPr lang="en-US" dirty="0"/>
              <a:t>(4), 666-672. </a:t>
            </a:r>
            <a:r>
              <a:rPr lang="en-US" dirty="0" smtClean="0"/>
              <a:t>doi:10.2105/AJPH.2008.144279</a:t>
            </a:r>
            <a:endParaRPr lang="en-US" dirty="0"/>
          </a:p>
          <a:p>
            <a:r>
              <a:rPr lang="en-US" dirty="0" err="1"/>
              <a:t>Wolitski</a:t>
            </a:r>
            <a:r>
              <a:rPr lang="en-US" dirty="0"/>
              <a:t>, R. J. (2006). Relative Efficacy of a Multisession Sexual </a:t>
            </a:r>
            <a:r>
              <a:rPr lang="en-US" dirty="0" smtClean="0"/>
              <a:t>Risk–Reduction Intervention </a:t>
            </a:r>
            <a:r>
              <a:rPr lang="en-US" dirty="0"/>
              <a:t>for Young Men Released From Prisons in 4 States. </a:t>
            </a:r>
            <a:r>
              <a:rPr lang="en-US" dirty="0" smtClean="0"/>
              <a:t>	</a:t>
            </a:r>
            <a:r>
              <a:rPr lang="en-US" i="1" dirty="0" smtClean="0"/>
              <a:t>American Journal of </a:t>
            </a:r>
            <a:r>
              <a:rPr lang="en-US" i="1" dirty="0"/>
              <a:t>Public Health</a:t>
            </a:r>
            <a:r>
              <a:rPr lang="en-US" dirty="0"/>
              <a:t>, </a:t>
            </a:r>
            <a:r>
              <a:rPr lang="en-US" i="1" dirty="0"/>
              <a:t>96</a:t>
            </a:r>
            <a:r>
              <a:rPr lang="en-US" dirty="0"/>
              <a:t>(10), 1854. </a:t>
            </a:r>
            <a:r>
              <a:rPr lang="en-US" dirty="0" err="1"/>
              <a:t>doi</a:t>
            </a:r>
            <a:r>
              <a:rPr lang="en-US" dirty="0"/>
              <a:t>: 10.2105/AJPH.2004.056044</a:t>
            </a:r>
          </a:p>
        </p:txBody>
      </p:sp>
    </p:spTree>
    <p:extLst>
      <p:ext uri="{BB962C8B-B14F-4D97-AF65-F5344CB8AC3E}">
        <p14:creationId xmlns:p14="http://schemas.microsoft.com/office/powerpoint/2010/main" val="8239940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14400" y="457200"/>
            <a:ext cx="7315200" cy="1143000"/>
          </a:xfrm>
        </p:spPr>
        <p:txBody>
          <a:bodyPr/>
          <a:lstStyle/>
          <a:p>
            <a:r>
              <a:rPr lang="en-US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Our Mission</a:t>
            </a:r>
            <a:endParaRPr lang="en-US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Bold" pitchFamily="34" charset="0"/>
            </a:endParaRPr>
          </a:p>
        </p:txBody>
      </p:sp>
      <p:sp>
        <p:nvSpPr>
          <p:cNvPr id="5" name="Text Placeholder 5"/>
          <p:cNvSpPr>
            <a:spLocks noGrp="1"/>
          </p:cNvSpPr>
          <p:nvPr>
            <p:ph idx="4294967295"/>
          </p:nvPr>
        </p:nvSpPr>
        <p:spPr>
          <a:xfrm>
            <a:off x="914400" y="4648200"/>
            <a:ext cx="7391400" cy="1477963"/>
          </a:xfrm>
        </p:spPr>
        <p:txBody>
          <a:bodyPr>
            <a:normAutofit fontScale="77500" lnSpcReduction="20000"/>
          </a:bodyPr>
          <a:lstStyle/>
          <a:p>
            <a:pPr marL="63500" indent="-6350" algn="ctr">
              <a:lnSpc>
                <a:spcPct val="140000"/>
              </a:lnSpc>
              <a:buNone/>
            </a:pPr>
            <a:r>
              <a:rPr lang="en-US" sz="2300" dirty="0" smtClean="0">
                <a:ea typeface="Tahoma" pitchFamily="34" charset="0"/>
                <a:cs typeface="Trebuchet MS"/>
              </a:rPr>
              <a:t>PHOENIX Rising Transitions is a grassroots community-based organization that provides transitional support including education, mentoring and community building with special concern for releasing convicts, ex-convicts and their families, crime victims and the community at large.</a:t>
            </a:r>
            <a:endParaRPr lang="en-US" sz="2300" dirty="0">
              <a:ea typeface="Tahoma" pitchFamily="34" charset="0"/>
              <a:cs typeface="Trebuchet MS"/>
            </a:endParaRPr>
          </a:p>
        </p:txBody>
      </p:sp>
      <p:pic>
        <p:nvPicPr>
          <p:cNvPr id="2" name="Picture 1" descr="scan0001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32"/>
          <a:stretch/>
        </p:blipFill>
        <p:spPr>
          <a:xfrm>
            <a:off x="2057400" y="1828800"/>
            <a:ext cx="4985388" cy="24623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Autofit/>
          </a:bodyPr>
          <a:lstStyle/>
          <a:p>
            <a:r>
              <a:rPr lang="en-US" sz="300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Our Method:</a:t>
            </a:r>
            <a:br>
              <a:rPr lang="en-US" sz="300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</a:br>
            <a:r>
              <a:rPr lang="en-US" sz="240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Establishing the conditions wherein transformation may occur</a:t>
            </a:r>
            <a:endParaRPr lang="en-US" sz="2400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1524000"/>
            <a:ext cx="4419600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200" b="1" dirty="0" smtClean="0"/>
          </a:p>
          <a:p>
            <a:r>
              <a:rPr lang="en-US" sz="2200" b="1" dirty="0" smtClean="0">
                <a:cs typeface="Tahoma"/>
              </a:rPr>
              <a:t>Intentional Interaction: </a:t>
            </a:r>
          </a:p>
          <a:p>
            <a:r>
              <a:rPr lang="en-US" sz="2200" b="1" dirty="0" smtClean="0">
                <a:cs typeface="Tahoma"/>
              </a:rPr>
              <a:t>Conversations Between </a:t>
            </a:r>
          </a:p>
          <a:p>
            <a:r>
              <a:rPr lang="en-US" sz="2200" b="1" dirty="0" smtClean="0">
                <a:cs typeface="Tahoma"/>
              </a:rPr>
              <a:t>Convicts/Ex-Convicts </a:t>
            </a:r>
          </a:p>
          <a:p>
            <a:r>
              <a:rPr lang="en-US" sz="2200" b="1" dirty="0" smtClean="0">
                <a:cs typeface="Tahoma"/>
              </a:rPr>
              <a:t>and Community Members</a:t>
            </a:r>
          </a:p>
          <a:p>
            <a:endParaRPr lang="en-US" sz="1200" b="1" i="1" dirty="0" smtClean="0">
              <a:cs typeface="Tahoma"/>
            </a:endParaRPr>
          </a:p>
          <a:p>
            <a:endParaRPr lang="en-US" sz="1200" b="1" i="1" dirty="0" smtClean="0">
              <a:cs typeface="Tahoma"/>
            </a:endParaRPr>
          </a:p>
          <a:p>
            <a:r>
              <a:rPr lang="en-US" sz="2000" b="1" i="1" dirty="0" smtClean="0">
                <a:cs typeface="Tahoma"/>
              </a:rPr>
              <a:t>InReach Projects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cs typeface="Tahoma"/>
              </a:rPr>
              <a:t>Leadership Class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cs typeface="Tahoma"/>
              </a:rPr>
              <a:t>Life Skills Classes</a:t>
            </a:r>
          </a:p>
          <a:p>
            <a:endParaRPr lang="en-US" sz="1200" dirty="0" smtClean="0">
              <a:cs typeface="Tahoma"/>
            </a:endParaRPr>
          </a:p>
          <a:p>
            <a:r>
              <a:rPr lang="en-US" sz="2000" b="1" i="1" dirty="0" smtClean="0">
                <a:cs typeface="Tahoma"/>
              </a:rPr>
              <a:t>In-the-Community Projects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cs typeface="Tahoma"/>
              </a:rPr>
              <a:t>Mentoring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cs typeface="Tahoma"/>
              </a:rPr>
              <a:t>Transition Housing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cs typeface="Tahoma"/>
              </a:rPr>
              <a:t>Community Organizing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cs typeface="Tahoma"/>
              </a:rPr>
              <a:t>Public Speaking</a:t>
            </a:r>
          </a:p>
          <a:p>
            <a:endParaRPr lang="en-US" sz="2000" dirty="0" smtClean="0"/>
          </a:p>
          <a:p>
            <a:endParaRPr lang="en-US" sz="2000" b="1" dirty="0"/>
          </a:p>
        </p:txBody>
      </p:sp>
      <p:pic>
        <p:nvPicPr>
          <p:cNvPr id="4" name="Picture 3" descr="Bruce.Mike - mentoring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2209800"/>
            <a:ext cx="4406900" cy="3305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Some Alarming Statistics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Prisoner health is worse than the general population at an otherwise similar demographic threshold and can decline dramatically upon release.</a:t>
            </a:r>
          </a:p>
          <a:p>
            <a:endParaRPr lang="en-US" dirty="0" smtClean="0"/>
          </a:p>
          <a:p>
            <a:r>
              <a:rPr lang="en-US" dirty="0" smtClean="0"/>
              <a:t>Ex-convicts are 12.7 times more likely to die within two weeks of release from prison compared to the general population.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One in twelve ex-convicts are hospitalized within 90 days of their release.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40163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Barriers to Access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Trust issues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Unfamiliarity with the process and culture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Transportation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Health care perceived as a luxury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Feeling overwhelmed at release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Delays in getting signed up for Oregon Health Plan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4486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Health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Chronic Disease</a:t>
            </a:r>
          </a:p>
          <a:p>
            <a:endParaRPr lang="en-US" dirty="0" smtClean="0"/>
          </a:p>
          <a:p>
            <a:r>
              <a:rPr lang="en-US" dirty="0" smtClean="0"/>
              <a:t>Mental Illness</a:t>
            </a:r>
          </a:p>
          <a:p>
            <a:endParaRPr lang="en-US" dirty="0" smtClean="0"/>
          </a:p>
          <a:p>
            <a:r>
              <a:rPr lang="en-US" dirty="0" smtClean="0"/>
              <a:t>Accidents</a:t>
            </a:r>
          </a:p>
          <a:p>
            <a:endParaRPr lang="en-US" dirty="0" smtClean="0"/>
          </a:p>
          <a:p>
            <a:r>
              <a:rPr lang="en-US" dirty="0" smtClean="0"/>
              <a:t>Inadequate Information</a:t>
            </a:r>
          </a:p>
          <a:p>
            <a:endParaRPr lang="en-US" dirty="0" smtClean="0"/>
          </a:p>
          <a:p>
            <a:r>
              <a:rPr lang="en-US" dirty="0" smtClean="0"/>
              <a:t>Privacy and Health Education</a:t>
            </a:r>
          </a:p>
          <a:p>
            <a:endParaRPr lang="en-US" dirty="0" smtClean="0"/>
          </a:p>
          <a:p>
            <a:r>
              <a:rPr lang="en-US" dirty="0" smtClean="0"/>
              <a:t>Problems with Pain and Pain Medications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61904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Contributing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Have been told what to do for months or years</a:t>
            </a:r>
          </a:p>
          <a:p>
            <a:endParaRPr lang="en-US" dirty="0" smtClean="0"/>
          </a:p>
          <a:p>
            <a:r>
              <a:rPr lang="en-US" dirty="0" smtClean="0"/>
              <a:t>Sensory overload – overwhelmed by a multiplicity of choices in the world</a:t>
            </a:r>
          </a:p>
          <a:p>
            <a:endParaRPr lang="en-US" dirty="0" smtClean="0"/>
          </a:p>
          <a:p>
            <a:r>
              <a:rPr lang="en-US" dirty="0" smtClean="0"/>
              <a:t>Easily frustrated and “turned off”</a:t>
            </a:r>
          </a:p>
          <a:p>
            <a:endParaRPr lang="en-US" dirty="0" smtClean="0"/>
          </a:p>
          <a:p>
            <a:r>
              <a:rPr lang="en-US" dirty="0" smtClean="0"/>
              <a:t>Bring prison values from “the yard” into the streets</a:t>
            </a:r>
          </a:p>
          <a:p>
            <a:endParaRPr lang="en-US" dirty="0" smtClean="0"/>
          </a:p>
          <a:p>
            <a:r>
              <a:rPr lang="en-US" dirty="0" smtClean="0"/>
              <a:t>Fear of being stereotyped</a:t>
            </a:r>
          </a:p>
          <a:p>
            <a:endParaRPr lang="en-US" dirty="0" smtClean="0"/>
          </a:p>
          <a:p>
            <a:r>
              <a:rPr lang="en-US" dirty="0" smtClean="0"/>
              <a:t>Need for being treated with RESPECT (with a distinct cultural definition)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1297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Relationship </a:t>
            </a:r>
            <a:br>
              <a:rPr lang="en-US" sz="300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</a:br>
            <a:r>
              <a:rPr lang="en-US" sz="300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with OHSU School of Nursing</a:t>
            </a:r>
            <a:endParaRPr lang="en-US" sz="3000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0"/>
            <a:ext cx="8305800" cy="1981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In 2013 PHOENIX began a partnership with OHSU School of Nursing, serving as a practicum site for students studying the needs of specific populations. Their research and interviews with PHOENIX members have uncovered specific needs, experiences and attitudes that impact ex-convict health. We wish to educate the medical community about this special subculture and educate prisoners and ex-convicts about taking responsibility for their own health.</a:t>
            </a:r>
            <a:endParaRPr lang="en-US" sz="2000" dirty="0"/>
          </a:p>
        </p:txBody>
      </p:sp>
      <p:pic>
        <p:nvPicPr>
          <p:cNvPr id="5" name="Picture 4" descr="Lauren Wilhelmi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8" b="17028"/>
          <a:stretch/>
        </p:blipFill>
        <p:spPr>
          <a:xfrm>
            <a:off x="1981200" y="1524000"/>
            <a:ext cx="5334000" cy="2750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Educational Intervention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Community Nursing student project through OHSU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Within PHOENIX leadership training</a:t>
            </a:r>
          </a:p>
          <a:p>
            <a:endParaRPr lang="en-US" dirty="0" smtClean="0"/>
          </a:p>
          <a:p>
            <a:r>
              <a:rPr lang="en-US" dirty="0" smtClean="0"/>
              <a:t>Questions-based education project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What most interested the participants?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Pragmatic approach to education and attitude</a:t>
            </a:r>
          </a:p>
          <a:p>
            <a:endParaRPr lang="en-US" dirty="0" smtClean="0"/>
          </a:p>
          <a:p>
            <a:r>
              <a:rPr lang="en-US" dirty="0" smtClean="0"/>
              <a:t>Measuring knowledge and attitude change</a:t>
            </a:r>
          </a:p>
          <a:p>
            <a:endParaRPr lang="en-US" dirty="0"/>
          </a:p>
          <a:p>
            <a:r>
              <a:rPr lang="en-US" dirty="0" smtClean="0"/>
              <a:t>Plan to continue training in future leadership courses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32760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2777</TotalTime>
  <Words>508</Words>
  <Application>Microsoft Macintosh PowerPoint</Application>
  <PresentationFormat>On-screen Show (4:3)</PresentationFormat>
  <Paragraphs>120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The Missing Link in Prison-to-Community Transition</vt:lpstr>
      <vt:lpstr>Our Mission</vt:lpstr>
      <vt:lpstr>Our Method: Establishing the conditions wherein transformation may occur</vt:lpstr>
      <vt:lpstr>Some Alarming Statistics</vt:lpstr>
      <vt:lpstr>Barriers to Access</vt:lpstr>
      <vt:lpstr>Health Challenges</vt:lpstr>
      <vt:lpstr>Contributing Problems</vt:lpstr>
      <vt:lpstr>Relationship  with OHSU School of Nursing</vt:lpstr>
      <vt:lpstr>Educational Intervention</vt:lpstr>
      <vt:lpstr>Do you work with ex-cons?  Probably!</vt:lpstr>
      <vt:lpstr>What You Can Do</vt:lpstr>
      <vt:lpstr>PowerPoint Presentation</vt:lpstr>
      <vt:lpstr>Bibliography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Missing Link in Prison-to-Community Transition</dc:title>
  <dc:creator>PHOENIX</dc:creator>
  <cp:lastModifiedBy>Karen Meurer</cp:lastModifiedBy>
  <cp:revision>155</cp:revision>
  <cp:lastPrinted>2015-10-13T16:17:14Z</cp:lastPrinted>
  <dcterms:created xsi:type="dcterms:W3CDTF">2011-06-24T22:37:54Z</dcterms:created>
  <dcterms:modified xsi:type="dcterms:W3CDTF">2015-10-21T19:54:19Z</dcterms:modified>
</cp:coreProperties>
</file>